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4" r:id="rId1"/>
  </p:sldMasterIdLst>
  <p:notesMasterIdLst>
    <p:notesMasterId r:id="rId21"/>
  </p:notesMasterIdLst>
  <p:sldIdLst>
    <p:sldId id="256" r:id="rId2"/>
    <p:sldId id="258" r:id="rId3"/>
    <p:sldId id="296" r:id="rId4"/>
    <p:sldId id="297" r:id="rId5"/>
    <p:sldId id="298" r:id="rId6"/>
    <p:sldId id="288" r:id="rId7"/>
    <p:sldId id="308" r:id="rId8"/>
    <p:sldId id="270" r:id="rId9"/>
    <p:sldId id="300" r:id="rId10"/>
    <p:sldId id="301" r:id="rId11"/>
    <p:sldId id="302" r:id="rId12"/>
    <p:sldId id="304" r:id="rId13"/>
    <p:sldId id="303" r:id="rId14"/>
    <p:sldId id="305" r:id="rId15"/>
    <p:sldId id="307" r:id="rId16"/>
    <p:sldId id="306" r:id="rId17"/>
    <p:sldId id="294" r:id="rId18"/>
    <p:sldId id="282" r:id="rId19"/>
    <p:sldId id="309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2"/>
      <p:bold r:id="rId23"/>
    </p:embeddedFont>
    <p:embeddedFont>
      <p:font typeface="휴먼둥근헤드라인" panose="02030504000101010101" pitchFamily="18" charset="-127"/>
      <p:regular r:id="rId24"/>
    </p:embeddedFont>
    <p:embeddedFont>
      <p:font typeface="HY견고딕" panose="02030600000101010101" pitchFamily="18" charset="-127"/>
      <p:regular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273" userDrawn="1">
          <p15:clr>
            <a:srgbClr val="A4A3A4"/>
          </p15:clr>
        </p15:guide>
        <p15:guide id="4" orient="horz" pos="23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597"/>
    <a:srgbClr val="E41A00"/>
    <a:srgbClr val="F5DF4D"/>
    <a:srgbClr val="F2F2F2"/>
    <a:srgbClr val="0165B2"/>
    <a:srgbClr val="445569"/>
    <a:srgbClr val="1F4E79"/>
    <a:srgbClr val="D9D9D9"/>
    <a:srgbClr val="FE431E"/>
    <a:srgbClr val="87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25" autoAdjust="0"/>
    <p:restoredTop sz="94660"/>
  </p:normalViewPr>
  <p:slideViewPr>
    <p:cSldViewPr>
      <p:cViewPr varScale="1">
        <p:scale>
          <a:sx n="63" d="100"/>
          <a:sy n="63" d="100"/>
        </p:scale>
        <p:origin x="72" y="768"/>
      </p:cViewPr>
      <p:guideLst>
        <p:guide orient="horz" pos="2160"/>
        <p:guide pos="3840"/>
        <p:guide orient="horz" pos="2273"/>
        <p:guide orient="horz" pos="23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4B13090-954C-42B8-9E26-10AE906BF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B5573C-C310-4726-9454-5731CB3903B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B23E853-DAFB-42BA-8E42-DDF83CF398B2}" type="datetimeFigureOut">
              <a:rPr lang="ko-KR" altLang="en-US"/>
              <a:pPr>
                <a:defRPr/>
              </a:pPr>
              <a:t>2021-11-29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D22152C-1816-43C7-B775-5E35B9F1B4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0B8D62B9-6FD8-43F2-9E77-9978E5CE9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97EA6A-DFF3-4031-B2DB-B8F0C59EF5B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483748-CC11-4FD5-9189-939F40637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2D6D723-6FAE-4977-A65A-290E950EFE4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1653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D6D723-6FAE-4977-A65A-290E950EFE4D}" type="slidenum">
              <a:rPr lang="ko-KR" altLang="en-US" smtClean="0"/>
              <a:pPr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60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365A99C7-F13B-47D8-B5BD-38E6F0CB361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712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4C9F9D85-245D-487B-9B00-88B0B539706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89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5D9AA456-0B6B-4E73-B0F7-E7ED14FCE978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71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79EBF7CE-BBD8-4458-A8ED-6DB61D7612E5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4A0F72E-1949-4219-AC42-014A834BDE88}"/>
              </a:ext>
            </a:extLst>
          </p:cNvPr>
          <p:cNvSpPr txBox="1"/>
          <p:nvPr/>
        </p:nvSpPr>
        <p:spPr>
          <a:xfrm>
            <a:off x="6708068" y="4149070"/>
            <a:ext cx="5158567" cy="482633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algn="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TEAM </a:t>
            </a:r>
            <a:r>
              <a:rPr lang="ko-KR" altLang="en-US" sz="24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박현호  </a:t>
            </a:r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" y="1579670"/>
            <a:ext cx="12191999" cy="219090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39597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9780" y="1777766"/>
            <a:ext cx="31239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교육기관 </a:t>
            </a:r>
            <a:r>
              <a:rPr lang="en-US" altLang="ko-KR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: </a:t>
            </a: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영진 직업 전문 학교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1" y="6348813"/>
            <a:ext cx="1482842" cy="385879"/>
          </a:xfrm>
          <a:prstGeom prst="rect">
            <a:avLst/>
          </a:prstGeom>
        </p:spPr>
      </p:pic>
      <p:sp>
        <p:nvSpPr>
          <p:cNvPr id="18" name="Rectangle 10"/>
          <p:cNvSpPr>
            <a:spLocks noChangeArrowheads="1"/>
          </p:cNvSpPr>
          <p:nvPr/>
        </p:nvSpPr>
        <p:spPr bwMode="auto">
          <a:xfrm>
            <a:off x="10859084" y="-40947"/>
            <a:ext cx="8851785" cy="286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3" name="_x278651016" descr="EMB0000378c3f3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64" y="6381328"/>
            <a:ext cx="1180238" cy="37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C535B9-0206-4933-B3A2-FC73A8BF1A8F}"/>
              </a:ext>
            </a:extLst>
          </p:cNvPr>
          <p:cNvSpPr txBox="1"/>
          <p:nvPr/>
        </p:nvSpPr>
        <p:spPr>
          <a:xfrm>
            <a:off x="5159896" y="2367345"/>
            <a:ext cx="6768752" cy="615553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MMS </a:t>
            </a:r>
            <a:r>
              <a:rPr lang="ko-KR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예외 처리</a:t>
            </a:r>
            <a:endParaRPr lang="ko-KR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-1907"/>
            <a:ext cx="12192000" cy="338554"/>
          </a:xfrm>
          <a:prstGeom prst="rect">
            <a:avLst/>
          </a:prstGeom>
          <a:solidFill>
            <a:srgbClr val="F5DF4D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altLang="ko-KR" sz="1600" spc="600" dirty="0" smtClean="0">
                <a:solidFill>
                  <a:schemeClr val="bg2">
                    <a:lumMod val="10000"/>
                  </a:schemeClr>
                </a:solidFill>
                <a:latin typeface="+mj-ea"/>
                <a:ea typeface="+mj-ea"/>
              </a:rPr>
              <a:t>K-Digital </a:t>
            </a:r>
            <a:r>
              <a:rPr lang="en-US" altLang="ko-KR" sz="1600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Training</a:t>
            </a:r>
            <a:endParaRPr lang="ko-KR" altLang="en-US" sz="1600" spc="6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10067" y="1700808"/>
            <a:ext cx="11971867" cy="1944216"/>
          </a:xfrm>
          <a:prstGeom prst="rect">
            <a:avLst/>
          </a:prstGeom>
          <a:noFill/>
          <a:ln w="15875">
            <a:solidFill>
              <a:srgbClr val="939597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5400" y="1016732"/>
            <a:ext cx="3204356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Int</a:t>
            </a:r>
            <a:r>
              <a:rPr lang="ko-KR" altLang="en-US" dirty="0" smtClean="0"/>
              <a:t>형 자리에 정수가 아닌 다른 수가 입력될 경우를 확인하고 재입력을 받도록 하는 함수 </a:t>
            </a:r>
            <a:r>
              <a:rPr lang="en-US" altLang="ko-KR" dirty="0" smtClean="0"/>
              <a:t>check </a:t>
            </a:r>
            <a:r>
              <a:rPr lang="ko-KR" altLang="en-US" dirty="0" smtClean="0"/>
              <a:t>생성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95400" y="2588711"/>
            <a:ext cx="3204356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이 또한 </a:t>
            </a:r>
            <a:r>
              <a:rPr lang="en-US" altLang="ko-KR" dirty="0" err="1" smtClean="0"/>
              <a:t>Int</a:t>
            </a:r>
            <a:r>
              <a:rPr lang="ko-KR" altLang="en-US" dirty="0" smtClean="0"/>
              <a:t>형 데이터 타입이 </a:t>
            </a:r>
            <a:r>
              <a:rPr lang="en-US" altLang="ko-KR" dirty="0" smtClean="0"/>
              <a:t>2147383647</a:t>
            </a:r>
            <a:r>
              <a:rPr lang="ko-KR" altLang="en-US" dirty="0" smtClean="0"/>
              <a:t>까지 밖에 받지 못하므로 이보다 큰 수가 </a:t>
            </a:r>
            <a:r>
              <a:rPr lang="en-US" altLang="ko-KR" dirty="0" err="1" smtClean="0"/>
              <a:t>num</a:t>
            </a:r>
            <a:r>
              <a:rPr lang="ko-KR" altLang="en-US" dirty="0" smtClean="0"/>
              <a:t>에세 넘어가려 하면 오류 발생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Long</a:t>
            </a:r>
            <a:r>
              <a:rPr lang="ko-KR" altLang="en-US" dirty="0" smtClean="0"/>
              <a:t>타입을 사용하면 되긴 하나 현재 코드에서 </a:t>
            </a:r>
            <a:r>
              <a:rPr lang="en-US" altLang="ko-KR" dirty="0" err="1" smtClean="0"/>
              <a:t>int</a:t>
            </a:r>
            <a:r>
              <a:rPr lang="ko-KR" altLang="en-US" dirty="0" smtClean="0"/>
              <a:t>가 너무 많으므로 추후 개선 필요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708" y="946"/>
            <a:ext cx="7629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22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12192000" cy="5893763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7824192" y="2924944"/>
            <a:ext cx="2484276" cy="21602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623392" y="2456892"/>
            <a:ext cx="2484276" cy="21602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7824192" y="5121188"/>
            <a:ext cx="2484276" cy="21602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9840416" y="3766509"/>
            <a:ext cx="2196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자체 제작 함수 </a:t>
            </a:r>
            <a:r>
              <a:rPr lang="en-US" altLang="ko-KR" dirty="0" smtClean="0"/>
              <a:t>check </a:t>
            </a:r>
            <a:r>
              <a:rPr lang="ko-KR" altLang="en-US" dirty="0" smtClean="0"/>
              <a:t>사용</a:t>
            </a:r>
            <a:endParaRPr lang="ko-KR" altLang="en-US" dirty="0"/>
          </a:p>
        </p:txBody>
      </p:sp>
      <p:cxnSp>
        <p:nvCxnSpPr>
          <p:cNvPr id="6" name="직선 화살표 연결선 5"/>
          <p:cNvCxnSpPr>
            <a:stCxn id="4" idx="0"/>
            <a:endCxn id="3" idx="6"/>
          </p:cNvCxnSpPr>
          <p:nvPr/>
        </p:nvCxnSpPr>
        <p:spPr>
          <a:xfrm flipH="1" flipV="1">
            <a:off x="10308468" y="3032956"/>
            <a:ext cx="630070" cy="733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 flipH="1">
            <a:off x="10308468" y="4412840"/>
            <a:ext cx="626731" cy="816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/>
          <p:cNvSpPr/>
          <p:nvPr/>
        </p:nvSpPr>
        <p:spPr>
          <a:xfrm>
            <a:off x="695400" y="4329100"/>
            <a:ext cx="2484276" cy="21602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2327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48" y="980729"/>
            <a:ext cx="12192000" cy="1059822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6276020" y="1340768"/>
            <a:ext cx="2916324" cy="39604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48" y="2098784"/>
            <a:ext cx="12192000" cy="1148522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6744072" y="2337224"/>
            <a:ext cx="4088780" cy="67164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887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6712"/>
            <a:ext cx="12192000" cy="60357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2028" y="4545124"/>
            <a:ext cx="5483932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 아이디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이름을 사용자로부터 </a:t>
            </a:r>
            <a:r>
              <a:rPr lang="en-US" altLang="ko-KR" dirty="0" smtClean="0"/>
              <a:t>1,2</a:t>
            </a:r>
            <a:r>
              <a:rPr lang="ko-KR" altLang="en-US" dirty="0" smtClean="0"/>
              <a:t>로 입력 받아 해당 값으로 </a:t>
            </a:r>
            <a:r>
              <a:rPr lang="en-US" altLang="ko-KR" dirty="0" smtClean="0"/>
              <a:t>return</a:t>
            </a:r>
            <a:r>
              <a:rPr lang="ko-KR" altLang="en-US" dirty="0" smtClean="0"/>
              <a:t> 하던 함수 </a:t>
            </a:r>
            <a:r>
              <a:rPr lang="en-US" altLang="ko-KR" dirty="0" err="1" smtClean="0"/>
              <a:t>getSearchData</a:t>
            </a:r>
            <a:r>
              <a:rPr lang="en-US" altLang="ko-KR" dirty="0" smtClean="0"/>
              <a:t>()</a:t>
            </a:r>
            <a:r>
              <a:rPr lang="ko-KR" altLang="en-US" dirty="0" smtClean="0"/>
              <a:t>를 좀 더 다양한 방법 </a:t>
            </a:r>
            <a:r>
              <a:rPr lang="en-US" altLang="ko-KR" dirty="0"/>
              <a:t>(</a:t>
            </a:r>
            <a:r>
              <a:rPr lang="ko-KR" altLang="en-US" dirty="0" smtClean="0"/>
              <a:t>닉네임과 취미를 추가하고 숫자 뿐 아니라 글로도 입력</a:t>
            </a:r>
            <a:r>
              <a:rPr lang="en-US" altLang="ko-KR" dirty="0" smtClean="0"/>
              <a:t>)</a:t>
            </a:r>
            <a:r>
              <a:rPr lang="ko-KR" altLang="en-US" dirty="0" smtClean="0"/>
              <a:t> 으로 리턴 할 수 있게 변경</a:t>
            </a:r>
            <a:endParaRPr lang="en-US" altLang="ko-KR" dirty="0" smtClean="0"/>
          </a:p>
          <a:p>
            <a:r>
              <a:rPr lang="ko-KR" altLang="en-US" dirty="0" smtClean="0"/>
              <a:t>그리고 해당 조건 외의 경우가 입력되는 경우 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>“</a:t>
            </a:r>
            <a:r>
              <a:rPr lang="ko-KR" altLang="en-US" dirty="0" smtClean="0"/>
              <a:t>올바른 검색을 부탁 드립니다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출력 후 검색조건</a:t>
            </a:r>
            <a:r>
              <a:rPr lang="en-US" altLang="ko-KR" dirty="0" smtClean="0"/>
              <a:t>:</a:t>
            </a:r>
            <a:r>
              <a:rPr lang="ko-KR" altLang="en-US" dirty="0"/>
              <a:t> </a:t>
            </a:r>
            <a:r>
              <a:rPr lang="ko-KR" altLang="en-US" dirty="0" smtClean="0"/>
              <a:t>부터 재 시작 하여 재입력 유도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6528048" y="2240868"/>
            <a:ext cx="1080120" cy="26997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6924092" y="2852936"/>
            <a:ext cx="4608512" cy="26997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6924092" y="3460271"/>
            <a:ext cx="4963900" cy="26997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6926424" y="4093232"/>
            <a:ext cx="4961567" cy="26997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6921387" y="4696916"/>
            <a:ext cx="4966603" cy="26997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6916181" y="5337212"/>
            <a:ext cx="3276364" cy="35943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67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2109"/>
            <a:ext cx="12192000" cy="58772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5360" y="4761148"/>
            <a:ext cx="4255866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 </a:t>
            </a:r>
            <a:r>
              <a:rPr lang="en-US" altLang="ko-KR" dirty="0" err="1" smtClean="0"/>
              <a:t>searchAction.excute</a:t>
            </a:r>
            <a:r>
              <a:rPr lang="en-US" altLang="ko-KR" dirty="0" smtClean="0"/>
              <a:t>()</a:t>
            </a:r>
            <a:r>
              <a:rPr lang="ko-KR" altLang="en-US" dirty="0" smtClean="0"/>
              <a:t>함수 변형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Boolean</a:t>
            </a:r>
            <a:r>
              <a:rPr lang="ko-KR" altLang="en-US" dirty="0" smtClean="0"/>
              <a:t>을 활용 </a:t>
            </a:r>
            <a:r>
              <a:rPr lang="en-US" altLang="ko-KR" dirty="0" smtClean="0"/>
              <a:t>while</a:t>
            </a:r>
            <a:r>
              <a:rPr lang="ko-KR" altLang="en-US" dirty="0" smtClean="0"/>
              <a:t>문으로 저장되어있는 회원이 아닌 다른 조건 검색 시 사용자로 부터 재입력을 받도록 함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7210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4" y="1006958"/>
            <a:ext cx="12192000" cy="4474270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sp>
        <p:nvSpPr>
          <p:cNvPr id="7" name="타원 6"/>
          <p:cNvSpPr/>
          <p:nvPr/>
        </p:nvSpPr>
        <p:spPr>
          <a:xfrm>
            <a:off x="6456040" y="2780928"/>
            <a:ext cx="4680520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6420036" y="2276872"/>
            <a:ext cx="4680520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071664" y="5144995"/>
            <a:ext cx="558062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기존회원의 </a:t>
            </a:r>
            <a:r>
              <a:rPr lang="en-US" altLang="ko-KR" dirty="0" smtClean="0"/>
              <a:t>ID</a:t>
            </a:r>
            <a:r>
              <a:rPr lang="ko-KR" altLang="en-US" dirty="0" smtClean="0"/>
              <a:t>와 중복 시</a:t>
            </a:r>
            <a:endParaRPr lang="en-US" altLang="ko-KR" dirty="0" smtClean="0"/>
          </a:p>
          <a:p>
            <a:r>
              <a:rPr lang="en-US" altLang="ko-KR" dirty="0" smtClean="0"/>
              <a:t>＂</a:t>
            </a:r>
            <a:r>
              <a:rPr lang="ko-KR" altLang="en-US" dirty="0" smtClean="0"/>
              <a:t>이미 존재하는 아이디</a:t>
            </a:r>
            <a:r>
              <a:rPr lang="en-US" altLang="ko-KR" dirty="0" smtClean="0"/>
              <a:t>＂</a:t>
            </a:r>
            <a:r>
              <a:rPr lang="ko-KR" altLang="en-US" dirty="0" smtClean="0"/>
              <a:t>출력 후 회원가입 실패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기존회원의 닉네임과 중복 시</a:t>
            </a:r>
            <a:endParaRPr lang="en-US" altLang="ko-KR" dirty="0"/>
          </a:p>
          <a:p>
            <a:r>
              <a:rPr lang="en-US" altLang="ko-KR" dirty="0" smtClean="0"/>
              <a:t>“</a:t>
            </a:r>
            <a:r>
              <a:rPr lang="ko-KR" altLang="en-US" dirty="0" smtClean="0"/>
              <a:t>이미 존재하는 닉네임</a:t>
            </a:r>
            <a:r>
              <a:rPr lang="en-US" altLang="ko-KR" dirty="0" smtClean="0"/>
              <a:t>”</a:t>
            </a:r>
            <a:r>
              <a:rPr lang="ko-KR" altLang="en-US" dirty="0" smtClean="0"/>
              <a:t>출력 후 회원가입 실패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cxnSp>
        <p:nvCxnSpPr>
          <p:cNvPr id="6" name="직선 화살표 연결선 5"/>
          <p:cNvCxnSpPr>
            <a:endCxn id="8" idx="2"/>
          </p:cNvCxnSpPr>
          <p:nvPr/>
        </p:nvCxnSpPr>
        <p:spPr>
          <a:xfrm flipV="1">
            <a:off x="3071664" y="2456892"/>
            <a:ext cx="3348372" cy="266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endCxn id="7" idx="2"/>
          </p:cNvCxnSpPr>
          <p:nvPr/>
        </p:nvCxnSpPr>
        <p:spPr>
          <a:xfrm flipV="1">
            <a:off x="3071664" y="2960948"/>
            <a:ext cx="3384376" cy="2160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6592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5762"/>
            <a:ext cx="12192000" cy="59568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54061" y="1133978"/>
            <a:ext cx="2925026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추가된 조건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Nick,Hobby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 해당하는 함수 정의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37112"/>
            <a:ext cx="5447928" cy="24254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타원 4"/>
          <p:cNvSpPr/>
          <p:nvPr/>
        </p:nvSpPr>
        <p:spPr>
          <a:xfrm>
            <a:off x="5451106" y="3104964"/>
            <a:ext cx="5580620" cy="15121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-1" y="4447998"/>
            <a:ext cx="5432029" cy="23293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>
            <a:endCxn id="5" idx="0"/>
          </p:cNvCxnSpPr>
          <p:nvPr/>
        </p:nvCxnSpPr>
        <p:spPr>
          <a:xfrm flipH="1">
            <a:off x="8241416" y="1133978"/>
            <a:ext cx="1012645" cy="1970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endCxn id="4" idx="0"/>
          </p:cNvCxnSpPr>
          <p:nvPr/>
        </p:nvCxnSpPr>
        <p:spPr>
          <a:xfrm flipH="1">
            <a:off x="2723964" y="1133978"/>
            <a:ext cx="6530097" cy="3303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439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</a:t>
            </a:r>
            <a:r>
              <a:rPr lang="ko-KR" altLang="en-US" sz="1400" b="1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⑤</a:t>
            </a:r>
            <a:r>
              <a:rPr lang="en-US" altLang="ko-KR" sz="1400" b="1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400" b="1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</a:t>
            </a:r>
            <a:endParaRPr lang="ko-KR" altLang="en-US" sz="14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MVCservice_ver.0.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5380" y="1121932"/>
            <a:ext cx="11269252" cy="522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6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0AC9954-4F28-4C61-BB5C-9541A07BDF44}"/>
              </a:ext>
            </a:extLst>
          </p:cNvPr>
          <p:cNvSpPr txBox="1"/>
          <p:nvPr/>
        </p:nvSpPr>
        <p:spPr>
          <a:xfrm>
            <a:off x="1180914" y="1176366"/>
            <a:ext cx="10207674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다양한 예외처리를 접하면서 아직 내가 많이 부족하다는 것을 깨달</a:t>
            </a:r>
            <a:r>
              <a:rPr lang="ko-KR" altLang="en-US" b="1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음</a:t>
            </a:r>
            <a:endParaRPr lang="en-US" altLang="ko-KR" b="1" spc="-150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109873" y="2321608"/>
            <a:ext cx="108547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- </a:t>
            </a:r>
            <a:r>
              <a:rPr lang="ko-KR" altLang="en-US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여전히 코드를 더욱 효율적으로 바꿀 수 있어 보임</a:t>
            </a:r>
            <a:r>
              <a:rPr lang="en-US" altLang="ko-KR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추가 수정 필요</a:t>
            </a:r>
            <a:r>
              <a:rPr lang="en-US" altLang="ko-KR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5817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683732" y="790307"/>
            <a:ext cx="820426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05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339102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자체 평가 의견</a:t>
            </a:r>
            <a:endParaRPr lang="ko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098718" y="3311340"/>
            <a:ext cx="98106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과거 실습 문제풀이 때 예외처리를 계속 적으로 했더라면 하는 아쉬움이 남음</a:t>
            </a:r>
            <a:r>
              <a:rPr lang="en-US" altLang="ko-KR" sz="1600" spc="-150" dirty="0" smtClean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27348" y="311704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3"/>
          <p:cNvSpPr txBox="1">
            <a:spLocks noChangeArrowheads="1"/>
          </p:cNvSpPr>
          <p:nvPr/>
        </p:nvSpPr>
        <p:spPr bwMode="auto">
          <a:xfrm>
            <a:off x="0" y="8620"/>
            <a:ext cx="12192000" cy="4508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algn="ctr"/>
            <a:r>
              <a:rPr lang="en-US" altLang="ko-KR" sz="28700" b="1" dirty="0" err="1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QnA</a:t>
            </a:r>
            <a:endParaRPr lang="ko-KR" altLang="en-US" sz="287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0" y="5018817"/>
            <a:ext cx="121920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algn="ctr"/>
            <a:r>
              <a:rPr lang="ko-KR" altLang="en-US" sz="7200" b="1" dirty="0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감사합니다</a:t>
            </a:r>
            <a:r>
              <a:rPr lang="en-US" altLang="ko-KR" sz="7200" b="1" dirty="0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  <a:endParaRPr lang="ko-KR" altLang="en-US" sz="72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902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939597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그림 5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231778" y="0"/>
            <a:ext cx="39616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F25AF93-4D09-4EFE-A590-77AE80F194E2}"/>
              </a:ext>
            </a:extLst>
          </p:cNvPr>
          <p:cNvSpPr txBox="1"/>
          <p:nvPr/>
        </p:nvSpPr>
        <p:spPr>
          <a:xfrm>
            <a:off x="6296549" y="1485945"/>
            <a:ext cx="3673068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01.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</a:t>
            </a:r>
            <a:r>
              <a:rPr lang="ko-KR" altLang="en-US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개요</a:t>
            </a:r>
            <a:endParaRPr lang="ko-KR" altLang="en-US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41571E-D5AF-4658-8E5B-5F588CCC25FE}"/>
              </a:ext>
            </a:extLst>
          </p:cNvPr>
          <p:cNvSpPr txBox="1"/>
          <p:nvPr/>
        </p:nvSpPr>
        <p:spPr>
          <a:xfrm>
            <a:off x="6296549" y="2287034"/>
            <a:ext cx="4969212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02.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팀 구성 및 역할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A5B540-74AA-4CA6-904D-994DB65E4EB3}"/>
              </a:ext>
            </a:extLst>
          </p:cNvPr>
          <p:cNvSpPr txBox="1"/>
          <p:nvPr/>
        </p:nvSpPr>
        <p:spPr>
          <a:xfrm>
            <a:off x="6296549" y="3088123"/>
            <a:ext cx="5293248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03.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절차 및 방법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3889212"/>
            <a:ext cx="4480049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04.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결과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4690301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05.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자체 평가 의견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4CDDD06-C26E-49E8-A179-00D4CDF28DDF}"/>
              </a:ext>
            </a:extLst>
          </p:cNvPr>
          <p:cNvSpPr/>
          <p:nvPr/>
        </p:nvSpPr>
        <p:spPr bwMode="auto">
          <a:xfrm>
            <a:off x="1" y="0"/>
            <a:ext cx="5231780" cy="6858000"/>
          </a:xfrm>
          <a:prstGeom prst="rect">
            <a:avLst/>
          </a:prstGeom>
          <a:solidFill>
            <a:srgbClr val="F5D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200772" y="1250152"/>
            <a:ext cx="8604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[</a:t>
            </a:r>
            <a:r>
              <a:rPr lang="ko-KR" altLang="en-US" b="1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개요</a:t>
            </a:r>
            <a:r>
              <a:rPr lang="en-US" altLang="ko-KR" b="1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]</a:t>
            </a:r>
            <a:r>
              <a:rPr lang="ko-KR" altLang="en-US" b="1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는 </a:t>
            </a:r>
            <a:r>
              <a:rPr lang="ko-KR" altLang="en-US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아래와 같은 내용 등으로 구성하여 작성한다</a:t>
            </a: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272024" y="4593778"/>
            <a:ext cx="5040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개인 기량 상승 및 코드 이해도 증가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buFontTx/>
              <a:buChar char="-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935760" y="790307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개요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59396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272024" y="1916832"/>
            <a:ext cx="5040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REPORT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72024" y="2586069"/>
            <a:ext cx="62281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코드의 이해를 높이고 다양한 예외를 다양한 방식으로 처리함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.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272024" y="3255306"/>
            <a:ext cx="5040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PC,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양손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eclipse, java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272024" y="3924543"/>
            <a:ext cx="5040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MVC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패턴</a:t>
            </a:r>
            <a:endParaRPr lang="en-US" altLang="ko-KR" sz="1600" spc="-150" dirty="0" smtClean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4026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375920" y="790307"/>
            <a:ext cx="651207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387798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팀 구성 및 역할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5934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570171"/>
              </p:ext>
            </p:extLst>
          </p:nvPr>
        </p:nvGraphicFramePr>
        <p:xfrm>
          <a:off x="1271464" y="1448780"/>
          <a:ext cx="9649072" cy="3292230"/>
        </p:xfrm>
        <a:graphic>
          <a:graphicData uri="http://schemas.openxmlformats.org/drawingml/2006/table">
            <a:tbl>
              <a:tblPr firstRow="1" bandRow="1">
                <a:effectLst/>
                <a:tableStyleId>{8EC20E35-A176-4012-BC5E-935CFFF8708E}</a:tableStyleId>
              </a:tblPr>
              <a:tblGrid>
                <a:gridCol w="2016224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6048672">
                  <a:extLst>
                    <a:ext uri="{9D8B030D-6E8A-4147-A177-3AD203B41FA5}">
                      <a16:colId xmlns:a16="http://schemas.microsoft.com/office/drawing/2014/main" val="1042151021"/>
                    </a:ext>
                  </a:extLst>
                </a:gridCol>
              </a:tblGrid>
              <a:tr h="273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훈련생</a:t>
                      </a:r>
                      <a:endParaRPr lang="ko-KR" altLang="en-US" sz="18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역할</a:t>
                      </a:r>
                      <a:endParaRPr lang="ko-KR" altLang="en-US" sz="18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담당 업무</a:t>
                      </a:r>
                      <a:endParaRPr lang="ko-KR" altLang="en-US" sz="18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582579"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6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박 현호</a:t>
                      </a:r>
                      <a:endParaRPr lang="ko-KR" altLang="en-US" sz="1800" b="0" i="1" u="none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i="1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팀장</a:t>
                      </a:r>
                      <a:endParaRPr kumimoji="0" lang="ko-KR" altLang="en-US" sz="1600" i="1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lang="en-US" altLang="ko-KR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All</a:t>
                      </a:r>
                      <a:endParaRPr kumimoji="0" lang="en-US" altLang="ko-KR" sz="160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en-US" altLang="ko-KR" sz="1600" b="0" i="1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  <a:endParaRPr kumimoji="0" lang="ko-KR" altLang="en-US" sz="1600" i="1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582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Google</a:t>
                      </a:r>
                      <a:endParaRPr lang="ko-KR" altLang="en-US" sz="1800" b="0" i="1" u="none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팀원</a:t>
                      </a:r>
                      <a:endParaRPr kumimoji="0" lang="en-US" altLang="ko-KR" sz="160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모르는 모든 것을 알고 있음</a:t>
                      </a:r>
                      <a:r>
                        <a:rPr kumimoji="0" lang="en-US" altLang="ko-KR" sz="160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*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en-US" altLang="ko-KR" sz="160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*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8740807"/>
                  </a:ext>
                </a:extLst>
              </a:tr>
              <a:tr h="582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박 현호</a:t>
                      </a:r>
                      <a:endParaRPr kumimoji="0" lang="ko-KR" altLang="en-US" sz="1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팀원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대부분 모름</a:t>
                      </a:r>
                      <a:r>
                        <a:rPr kumimoji="0" lang="en-US" altLang="ko-KR" sz="160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*</a:t>
                      </a:r>
                      <a:endParaRPr kumimoji="0" lang="ko-KR" altLang="en-US" sz="160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en-US" altLang="ko-KR" sz="16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  <a:endParaRPr kumimoji="0" lang="ko-KR" altLang="en-US" sz="16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  <a:tr h="582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6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6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680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013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56215" y="1104856"/>
            <a:ext cx="10390684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[</a:t>
            </a:r>
            <a:r>
              <a:rPr lang="ko-KR" altLang="en-US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수행 절차 및 방법</a:t>
            </a: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]</a:t>
            </a:r>
            <a:r>
              <a:rPr lang="ko-KR" altLang="en-US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은 프로젝트의 사전 기획과 프로젝트 수행 및 완료 과정으로 나누어서 작성한다</a:t>
            </a: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972665" y="2082334"/>
            <a:ext cx="1052393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기획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단계에서 도출된 주제와 아이디어를 기반으로 실제 프로젝트를 수행한 세부적인 기간과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활동 내용 작성</a:t>
            </a:r>
            <a:endParaRPr lang="en-US" altLang="ko-KR" sz="1600" spc="-15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956682"/>
              </p:ext>
            </p:extLst>
          </p:nvPr>
        </p:nvGraphicFramePr>
        <p:xfrm>
          <a:off x="1062842" y="2564904"/>
          <a:ext cx="10153129" cy="382707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779362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2363890">
                  <a:extLst>
                    <a:ext uri="{9D8B030D-6E8A-4147-A177-3AD203B41FA5}">
                      <a16:colId xmlns:a16="http://schemas.microsoft.com/office/drawing/2014/main" val="2457702995"/>
                    </a:ext>
                  </a:extLst>
                </a:gridCol>
                <a:gridCol w="3824340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2185537">
                  <a:extLst>
                    <a:ext uri="{9D8B030D-6E8A-4147-A177-3AD203B41FA5}">
                      <a16:colId xmlns:a16="http://schemas.microsoft.com/office/drawing/2014/main" val="1146148137"/>
                    </a:ext>
                  </a:extLst>
                </a:gridCol>
              </a:tblGrid>
              <a:tr h="39607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구분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기간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활동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비고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사전 기획</a:t>
                      </a:r>
                      <a:endParaRPr lang="ko-KR" altLang="en-US" sz="1500" b="1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프로젝트 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기획 및 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주제 선정</a:t>
                      </a:r>
                      <a:endParaRPr lang="en-US" altLang="ko-KR" sz="150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기획 안 구상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5502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데이터 수집</a:t>
                      </a:r>
                      <a:endParaRPr kumimoji="0" lang="ko-KR" altLang="en-US" sz="1500" i="1" u="none" strike="noStrike" kern="1200" cap="none" spc="-10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필요 데이터  및 수집 절차 정의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외부 데이터 수집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585898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데이터 전처리</a:t>
                      </a:r>
                      <a:endParaRPr kumimoji="0" lang="ko-KR" altLang="en-US" sz="1500" i="1" u="none" strike="noStrike" kern="1200" cap="none" spc="-10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데이터 정제 및 정규화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487332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</a:rPr>
                        <a:t>모델링</a:t>
                      </a:r>
                      <a:endParaRPr lang="ko-KR" altLang="en-US" sz="1500" b="1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모형 구현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716193"/>
                  </a:ext>
                </a:extLst>
              </a:tr>
              <a:tr h="5502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서비스 구축</a:t>
                      </a:r>
                      <a:endParaRPr kumimoji="0" lang="ko-KR" altLang="en-US" sz="1500" b="1" i="1" u="none" strike="noStrike" kern="1200" cap="none" spc="-10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모바일 서비스 시스템 설계</a:t>
                      </a:r>
                      <a:endParaRPr lang="en-US" altLang="ko-KR" sz="1500" b="0" i="1" u="none" strike="noStrik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모바일 플랫폼 구현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총 개발기간</a:t>
                      </a:r>
                      <a:endParaRPr kumimoji="0" lang="ko-KR" altLang="en-US" sz="1500" b="1" i="1" u="none" strike="noStrike" kern="1200" cap="none" spc="-10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11/23(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11/28(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150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150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94735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659396" y="1052736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4185761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절차 및 방법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642243" y="790307"/>
            <a:ext cx="600801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987794" y="1596796"/>
            <a:ext cx="9886629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프로젝트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수행 절차를 도식화하여 제시하거나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더 효과적으로 전달하는 방법 등이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있다면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수정하여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작성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가능</a:t>
            </a:r>
            <a:endParaRPr lang="en-US" altLang="ko-KR" sz="1600" spc="-15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0838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345976" y="1873565"/>
            <a:ext cx="9502552" cy="1152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예시는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하나의 사례로 간단하게 제시한 것이므로 프로젝트의 성격에 따라 보다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자세하게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기록하며</a:t>
            </a: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결과를 서술하는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과정에서는 활용된 기술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(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구현 방법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),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핵심기능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검증 결과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*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등을 상세히 기재한다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.</a:t>
            </a:r>
            <a:endParaRPr lang="en-US" altLang="ko-KR" sz="1600" spc="-10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 *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예</a:t>
            </a: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. </a:t>
            </a:r>
            <a:r>
              <a:rPr lang="ko-KR" altLang="en-US" sz="1600" spc="-10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빅데이터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직종의 경우 정확도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등</a:t>
            </a:r>
            <a:endParaRPr lang="en-US" altLang="ko-KR" sz="1600" spc="-1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151784" y="790307"/>
            <a:ext cx="7736208" cy="10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54398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35460" y="1294765"/>
            <a:ext cx="88512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[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프로젝트 수행 결과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]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는 프로젝트 결과물이 도출된 과정을 세부적으로 기록</a:t>
            </a:r>
            <a:endParaRPr lang="en-US" altLang="ko-KR" b="1" spc="-1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45976" y="3210743"/>
            <a:ext cx="97905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프로젝트의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결과는 그 과정이 잘 드러날 수 있도록 가공 과정부터 활용까지 전체적인 프로세스를 확인할 수 있도록 단계별로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작성</a:t>
            </a:r>
            <a:endParaRPr lang="en-US" altLang="ko-KR" sz="1600" spc="-100" dirty="0" smtClean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    </a:t>
            </a: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*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첨부 자료 예시</a:t>
            </a: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: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결과물 사진</a:t>
            </a: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 등 프로젝트의 우수성이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드러날 </a:t>
            </a:r>
            <a:r>
              <a:rPr lang="ko-KR" altLang="en-US" sz="1600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수 있는 자료</a:t>
            </a:r>
          </a:p>
        </p:txBody>
      </p:sp>
    </p:spTree>
    <p:extLst>
      <p:ext uri="{BB962C8B-B14F-4D97-AF65-F5344CB8AC3E}">
        <p14:creationId xmlns:p14="http://schemas.microsoft.com/office/powerpoint/2010/main" val="15627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1247"/>
            <a:ext cx="12192000" cy="176916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78" y="3025419"/>
            <a:ext cx="12192000" cy="13083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35760" y="1023170"/>
            <a:ext cx="140742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</a:rPr>
              <a:t>기존 코드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755741" y="980729"/>
            <a:ext cx="140742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</a:rPr>
              <a:t>수정 코드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19936" y="4568760"/>
            <a:ext cx="457156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Member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 </a:t>
            </a:r>
            <a:r>
              <a:rPr lang="ko-KR" altLang="en-US" dirty="0" smtClean="0"/>
              <a:t>필드 변수에 </a:t>
            </a:r>
            <a:r>
              <a:rPr lang="en-US" altLang="ko-KR" dirty="0" smtClean="0"/>
              <a:t>nick</a:t>
            </a:r>
            <a:r>
              <a:rPr lang="ko-KR" altLang="en-US" dirty="0" smtClean="0"/>
              <a:t>을 추가하고 </a:t>
            </a:r>
            <a:r>
              <a:rPr lang="en-US" altLang="ko-KR" dirty="0" err="1" smtClean="0"/>
              <a:t>toString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함수에도 </a:t>
            </a:r>
            <a:r>
              <a:rPr lang="en-US" altLang="ko-KR" dirty="0" smtClean="0"/>
              <a:t>nick </a:t>
            </a:r>
            <a:r>
              <a:rPr lang="ko-KR" altLang="en-US" dirty="0" smtClean="0"/>
              <a:t>을 포함하게 변경</a:t>
            </a:r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7284132" y="2365040"/>
            <a:ext cx="504056" cy="27187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7176120" y="3425359"/>
            <a:ext cx="1128518" cy="27187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3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194611" y="197876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48" y="844747"/>
            <a:ext cx="11737304" cy="5788609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1055440" y="2636912"/>
            <a:ext cx="864096" cy="252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7716180" y="3861048"/>
            <a:ext cx="864096" cy="252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387492" y="2639839"/>
            <a:ext cx="4001096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Menu</a:t>
            </a:r>
            <a:r>
              <a:rPr lang="ko-KR" altLang="en-US" dirty="0" smtClean="0"/>
              <a:t>를 고르는 </a:t>
            </a:r>
            <a:r>
              <a:rPr lang="en-US" altLang="ko-KR" dirty="0" smtClean="0"/>
              <a:t>menu</a:t>
            </a:r>
            <a:r>
              <a:rPr lang="ko-KR" altLang="en-US" dirty="0" smtClean="0"/>
              <a:t>를 문자열로 받아 사용자가 정수 외 다른 문자 입력 시 발생하는 </a:t>
            </a:r>
            <a:r>
              <a:rPr lang="en-US" altLang="ko-KR" dirty="0" err="1" smtClean="0"/>
              <a:t>inputmissmatch</a:t>
            </a:r>
            <a:r>
              <a:rPr lang="en-US" altLang="ko-KR" dirty="0" smtClean="0"/>
              <a:t> </a:t>
            </a:r>
            <a:r>
              <a:rPr lang="ko-KR" altLang="en-US" dirty="0" smtClean="0"/>
              <a:t>처리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3" name="타원 22"/>
          <p:cNvSpPr/>
          <p:nvPr/>
        </p:nvSpPr>
        <p:spPr>
          <a:xfrm>
            <a:off x="7356140" y="4525921"/>
            <a:ext cx="3204356" cy="48725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/>
          <p:cNvCxnSpPr/>
          <p:nvPr/>
        </p:nvCxnSpPr>
        <p:spPr>
          <a:xfrm flipH="1">
            <a:off x="8580276" y="3609020"/>
            <a:ext cx="1080120" cy="3780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130259" y="3998339"/>
            <a:ext cx="3713713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memberArray</a:t>
            </a:r>
            <a:r>
              <a:rPr lang="ko-KR" altLang="en-US" dirty="0" smtClean="0"/>
              <a:t>가 비어있을 시                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입력된 회원이 없는 경우</a:t>
            </a:r>
            <a:r>
              <a:rPr lang="en-US" altLang="ko-KR" dirty="0" smtClean="0"/>
              <a:t>)</a:t>
            </a:r>
            <a:r>
              <a:rPr lang="ko-KR" altLang="en-US" dirty="0" smtClean="0"/>
              <a:t>발생하는 </a:t>
            </a:r>
            <a:r>
              <a:rPr lang="en-US" altLang="ko-KR" dirty="0" err="1" smtClean="0"/>
              <a:t>nullpointerexeption</a:t>
            </a:r>
            <a:r>
              <a:rPr lang="ko-KR" altLang="en-US" dirty="0" smtClean="0"/>
              <a:t>처리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cxnSp>
        <p:nvCxnSpPr>
          <p:cNvPr id="25" name="직선 화살표 연결선 24"/>
          <p:cNvCxnSpPr>
            <a:stCxn id="28" idx="3"/>
          </p:cNvCxnSpPr>
          <p:nvPr/>
        </p:nvCxnSpPr>
        <p:spPr>
          <a:xfrm>
            <a:off x="5843972" y="4460004"/>
            <a:ext cx="1543520" cy="301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4" y="1232756"/>
            <a:ext cx="12192000" cy="2630495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sp>
        <p:nvSpPr>
          <p:cNvPr id="6" name="타원 5"/>
          <p:cNvSpPr/>
          <p:nvPr/>
        </p:nvSpPr>
        <p:spPr>
          <a:xfrm>
            <a:off x="1019436" y="3356992"/>
            <a:ext cx="1032129" cy="288032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7175180" y="3212976"/>
            <a:ext cx="721020" cy="288032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/>
          <p:cNvCxnSpPr/>
          <p:nvPr/>
        </p:nvCxnSpPr>
        <p:spPr>
          <a:xfrm flipV="1">
            <a:off x="6240016" y="3356993"/>
            <a:ext cx="935164" cy="1103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91544" y="4460327"/>
            <a:ext cx="529258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 코드에서 입력 받은 토큰이 남아 </a:t>
            </a:r>
            <a:r>
              <a:rPr lang="en-US" altLang="ko-KR" dirty="0" smtClean="0"/>
              <a:t>6</a:t>
            </a:r>
            <a:r>
              <a:rPr lang="ko-KR" altLang="en-US" dirty="0" smtClean="0"/>
              <a:t>입력 시 에도 </a:t>
            </a:r>
            <a:endParaRPr lang="en-US" altLang="ko-KR" dirty="0" smtClean="0"/>
          </a:p>
          <a:p>
            <a:r>
              <a:rPr lang="ko-KR" altLang="en-US" dirty="0" smtClean="0"/>
              <a:t>한번 더 </a:t>
            </a:r>
            <a:r>
              <a:rPr lang="en-US" altLang="ko-KR" dirty="0" smtClean="0"/>
              <a:t>do</a:t>
            </a:r>
            <a:r>
              <a:rPr lang="ko-KR" altLang="en-US" dirty="0" smtClean="0"/>
              <a:t>문이 수행됨</a:t>
            </a:r>
            <a:r>
              <a:rPr lang="en-US" altLang="ko-KR" dirty="0"/>
              <a:t> </a:t>
            </a:r>
            <a:r>
              <a:rPr lang="ko-KR" altLang="en-US" dirty="0" smtClean="0"/>
              <a:t>입력 받은 토큰을 비워줌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748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김당근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2101</TotalTime>
  <Words>713</Words>
  <Application>Microsoft Office PowerPoint</Application>
  <PresentationFormat>와이드스크린</PresentationFormat>
  <Paragraphs>129</Paragraphs>
  <Slides>19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맑은 고딕</vt:lpstr>
      <vt:lpstr>휴먼둥근헤드라인</vt:lpstr>
      <vt:lpstr>Arial</vt:lpstr>
      <vt:lpstr>HY견고딕</vt:lpstr>
      <vt:lpstr>Calibri Light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김다은</dc:creator>
  <cp:lastModifiedBy>YJ</cp:lastModifiedBy>
  <cp:revision>240</cp:revision>
  <dcterms:created xsi:type="dcterms:W3CDTF">2014-04-29T00:37:20Z</dcterms:created>
  <dcterms:modified xsi:type="dcterms:W3CDTF">2021-11-29T06:30:36Z</dcterms:modified>
</cp:coreProperties>
</file>